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60" r:id="rId3"/>
    <p:sldId id="261" r:id="rId4"/>
    <p:sldId id="258" r:id="rId5"/>
    <p:sldId id="259" r:id="rId6"/>
    <p:sldId id="263" r:id="rId7"/>
    <p:sldId id="264" r:id="rId8"/>
    <p:sldId id="257" r:id="rId9"/>
    <p:sldId id="262" r:id="rId10"/>
    <p:sldId id="274" r:id="rId11"/>
    <p:sldId id="275" r:id="rId12"/>
    <p:sldId id="265" r:id="rId13"/>
    <p:sldId id="266" r:id="rId14"/>
    <p:sldId id="267" r:id="rId15"/>
    <p:sldId id="268" r:id="rId16"/>
    <p:sldId id="269" r:id="rId17"/>
    <p:sldId id="270" r:id="rId18"/>
    <p:sldId id="271" r:id="rId19"/>
    <p:sldId id="272" r:id="rId20"/>
    <p:sldId id="273"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2" autoAdjust="0"/>
  </p:normalViewPr>
  <p:slideViewPr>
    <p:cSldViewPr>
      <p:cViewPr varScale="1">
        <p:scale>
          <a:sx n="70" d="100"/>
          <a:sy n="70" d="100"/>
        </p:scale>
        <p:origin x="-139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0E3069-F2AD-496A-87FE-A6C6475EF949}" type="datetimeFigureOut">
              <a:rPr lang="ru-RU" smtClean="0"/>
              <a:t>07.01.2022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5FF978-18DD-444D-A34B-C7864BCD1578}" type="slidenum">
              <a:rPr lang="ru-RU" smtClean="0"/>
              <a:t>‹#›</a:t>
            </a:fld>
            <a:endParaRPr lang="ru-RU"/>
          </a:p>
        </p:txBody>
      </p:sp>
    </p:spTree>
    <p:extLst>
      <p:ext uri="{BB962C8B-B14F-4D97-AF65-F5344CB8AC3E}">
        <p14:creationId xmlns:p14="http://schemas.microsoft.com/office/powerpoint/2010/main" val="173669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1</a:t>
            </a:r>
            <a:endParaRPr lang="ru-RU" dirty="0"/>
          </a:p>
        </p:txBody>
      </p:sp>
      <p:sp>
        <p:nvSpPr>
          <p:cNvPr id="4" name="Номер слайда 3"/>
          <p:cNvSpPr>
            <a:spLocks noGrp="1"/>
          </p:cNvSpPr>
          <p:nvPr>
            <p:ph type="sldNum" sz="quarter" idx="10"/>
          </p:nvPr>
        </p:nvSpPr>
        <p:spPr/>
        <p:txBody>
          <a:bodyPr/>
          <a:lstStyle/>
          <a:p>
            <a:fld id="{385FF978-18DD-444D-A34B-C7864BCD1578}" type="slidenum">
              <a:rPr lang="ru-RU" smtClean="0"/>
              <a:t>1</a:t>
            </a:fld>
            <a:endParaRPr lang="ru-RU"/>
          </a:p>
        </p:txBody>
      </p:sp>
    </p:spTree>
    <p:extLst>
      <p:ext uri="{BB962C8B-B14F-4D97-AF65-F5344CB8AC3E}">
        <p14:creationId xmlns:p14="http://schemas.microsoft.com/office/powerpoint/2010/main" val="3105020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4C71EC6-210F-42DE-9C53-41977AD35B3D}" type="datetimeFigureOut">
              <a:rPr lang="ru-RU" smtClean="0"/>
              <a:t>07.01.2022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07.01.2022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07.01.2022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07.01.2022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07.01.2022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07.01.2022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07.01.2022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07.01.2022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07.01.2022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07.01.2022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4C71EC6-210F-42DE-9C53-41977AD35B3D}" type="datetimeFigureOut">
              <a:rPr lang="ru-RU" smtClean="0"/>
              <a:t>07.01.2022</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26332" y="4725144"/>
            <a:ext cx="6400800" cy="1752600"/>
          </a:xfrm>
        </p:spPr>
        <p:txBody>
          <a:bodyPr/>
          <a:lstStyle/>
          <a:p>
            <a:r>
              <a:rPr lang="hy-AM" dirty="0" smtClean="0"/>
              <a:t>Նկարենք մե՛ր աշխարհը</a:t>
            </a:r>
            <a:endParaRPr lang="ru-RU" dirty="0"/>
          </a:p>
        </p:txBody>
      </p:sp>
      <p:sp>
        <p:nvSpPr>
          <p:cNvPr id="2" name="Заголовок 1"/>
          <p:cNvSpPr>
            <a:spLocks noGrp="1"/>
          </p:cNvSpPr>
          <p:nvPr>
            <p:ph type="ctrTitle"/>
          </p:nvPr>
        </p:nvSpPr>
        <p:spPr>
          <a:xfrm>
            <a:off x="707182" y="3057521"/>
            <a:ext cx="7772400" cy="1470025"/>
          </a:xfrm>
        </p:spPr>
        <p:txBody>
          <a:bodyPr/>
          <a:lstStyle/>
          <a:p>
            <a:r>
              <a:rPr lang="hy-AM" dirty="0" smtClean="0"/>
              <a:t>Մուլտիպլիկացիա</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0"/>
            <a:ext cx="6667500" cy="3048000"/>
          </a:xfrm>
          <a:prstGeom prst="rect">
            <a:avLst/>
          </a:prstGeom>
          <a:ln>
            <a:noFill/>
          </a:ln>
          <a:effectLst>
            <a:softEdge rad="317500"/>
          </a:effectLst>
        </p:spPr>
      </p:pic>
    </p:spTree>
    <p:extLst>
      <p:ext uri="{BB962C8B-B14F-4D97-AF65-F5344CB8AC3E}">
        <p14:creationId xmlns:p14="http://schemas.microsoft.com/office/powerpoint/2010/main" val="14303598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132856"/>
            <a:ext cx="10192544" cy="1143000"/>
          </a:xfrm>
        </p:spPr>
        <p:txBody>
          <a:bodyPr/>
          <a:lstStyle/>
          <a:p>
            <a:r>
              <a:rPr lang="hy-AM" sz="5400" dirty="0" smtClean="0"/>
              <a:t>Ի՞նչ է մուլտֆիլմը</a:t>
            </a:r>
            <a:endParaRPr lang="ru-RU" sz="5400" dirty="0"/>
          </a:p>
        </p:txBody>
      </p:sp>
    </p:spTree>
    <p:extLst>
      <p:ext uri="{BB962C8B-B14F-4D97-AF65-F5344CB8AC3E}">
        <p14:creationId xmlns:p14="http://schemas.microsoft.com/office/powerpoint/2010/main" val="1246582739"/>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Կադրեր</a:t>
            </a:r>
            <a:endParaRPr lang="ru-RU" dirty="0"/>
          </a:p>
        </p:txBody>
      </p:sp>
      <p:sp>
        <p:nvSpPr>
          <p:cNvPr id="3" name="Объект 2"/>
          <p:cNvSpPr>
            <a:spLocks noGrp="1"/>
          </p:cNvSpPr>
          <p:nvPr>
            <p:ph sz="quarter" idx="13"/>
          </p:nvPr>
        </p:nvSpPr>
        <p:spPr/>
        <p:txBody>
          <a:bodyPr>
            <a:normAutofit/>
          </a:bodyPr>
          <a:lstStyle/>
          <a:p>
            <a:pPr>
              <a:lnSpc>
                <a:spcPct val="150000"/>
              </a:lnSpc>
            </a:pPr>
            <a:r>
              <a:rPr lang="hy-AM" sz="2000" dirty="0" smtClean="0"/>
              <a:t>Ցանկացած տեսանյութը, ինչպես նաև մուլտֆիլմը բաղկացած </a:t>
            </a:r>
            <a:r>
              <a:rPr lang="hy-AM" sz="2000" dirty="0"/>
              <a:t>է</a:t>
            </a:r>
            <a:r>
              <a:rPr lang="hy-AM" sz="2000" dirty="0" smtClean="0"/>
              <a:t> կադրերից։ Դրանք նկարներ են, որոնք արագ թերթելիս ստացվում է անիմացիա։ Անիմացիան ուսունասիրում է կադրերի ստեղծման տարբեր ձևեր, առանց վիդեո նկարող տեսախցիկի։ Իսկ եթե անիմացիային գումարենք ձայներ, երաժշտություն, միտք և էմոցիա, ապա  կստացվի մուլտֆիլմ։</a:t>
            </a:r>
            <a:endParaRPr lang="ru-RU" sz="2000" dirty="0"/>
          </a:p>
        </p:txBody>
      </p:sp>
    </p:spTree>
    <p:extLst>
      <p:ext uri="{BB962C8B-B14F-4D97-AF65-F5344CB8AC3E}">
        <p14:creationId xmlns:p14="http://schemas.microsoft.com/office/powerpoint/2010/main" val="248480232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Կան մուլտիպլիկացիայի տարբեր տեսակներ</a:t>
            </a:r>
            <a:endParaRPr lang="ru-RU" dirty="0"/>
          </a:p>
        </p:txBody>
      </p:sp>
      <p:sp>
        <p:nvSpPr>
          <p:cNvPr id="3" name="Объект 2"/>
          <p:cNvSpPr>
            <a:spLocks noGrp="1"/>
          </p:cNvSpPr>
          <p:nvPr>
            <p:ph sz="quarter" idx="13"/>
          </p:nvPr>
        </p:nvSpPr>
        <p:spPr/>
        <p:txBody>
          <a:bodyPr>
            <a:normAutofit/>
          </a:bodyPr>
          <a:lstStyle/>
          <a:p>
            <a:r>
              <a:rPr lang="hy-AM" sz="2400" dirty="0" smtClean="0">
                <a:solidFill>
                  <a:srgbClr val="FFFFCC"/>
                </a:solidFill>
              </a:rPr>
              <a:t>Նկարչական</a:t>
            </a:r>
          </a:p>
          <a:p>
            <a:r>
              <a:rPr lang="hy-AM" sz="2400" dirty="0" smtClean="0">
                <a:solidFill>
                  <a:srgbClr val="FFFFCC"/>
                </a:solidFill>
              </a:rPr>
              <a:t>Ստոպ կադր</a:t>
            </a:r>
          </a:p>
          <a:p>
            <a:r>
              <a:rPr lang="hy-AM" sz="2400" dirty="0" smtClean="0">
                <a:solidFill>
                  <a:srgbClr val="FFFFCC"/>
                </a:solidFill>
              </a:rPr>
              <a:t>Տիկնիկային</a:t>
            </a:r>
          </a:p>
          <a:p>
            <a:r>
              <a:rPr lang="hy-AM" sz="2400" dirty="0" smtClean="0">
                <a:solidFill>
                  <a:srgbClr val="FFFFCC"/>
                </a:solidFill>
              </a:rPr>
              <a:t>Ապլիկացիոն</a:t>
            </a:r>
          </a:p>
          <a:p>
            <a:r>
              <a:rPr lang="hy-AM" sz="2400" dirty="0" smtClean="0">
                <a:solidFill>
                  <a:srgbClr val="FFFFCC"/>
                </a:solidFill>
              </a:rPr>
              <a:t>Համակարգչային 3</a:t>
            </a:r>
            <a:r>
              <a:rPr lang="en-US" sz="2400" dirty="0" smtClean="0">
                <a:solidFill>
                  <a:srgbClr val="FFFFCC"/>
                </a:solidFill>
              </a:rPr>
              <a:t>D</a:t>
            </a:r>
          </a:p>
          <a:p>
            <a:r>
              <a:rPr lang="hy-AM" sz="2400" dirty="0" smtClean="0">
                <a:solidFill>
                  <a:srgbClr val="FFFFCC"/>
                </a:solidFill>
              </a:rPr>
              <a:t>Համակարգչային 2</a:t>
            </a:r>
            <a:r>
              <a:rPr lang="en-US" sz="2400" dirty="0" smtClean="0">
                <a:solidFill>
                  <a:srgbClr val="FFFFCC"/>
                </a:solidFill>
              </a:rPr>
              <a:t>D</a:t>
            </a:r>
            <a:endParaRPr lang="ru-RU" sz="2400" dirty="0">
              <a:solidFill>
                <a:srgbClr val="FFFFCC"/>
              </a:solidFill>
            </a:endParaRPr>
          </a:p>
        </p:txBody>
      </p:sp>
    </p:spTree>
    <p:extLst>
      <p:ext uri="{BB962C8B-B14F-4D97-AF65-F5344CB8AC3E}">
        <p14:creationId xmlns:p14="http://schemas.microsoft.com/office/powerpoint/2010/main" val="84914181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Ամեն ինչ ծնվում է մտքից</a:t>
            </a:r>
            <a:endParaRPr lang="ru-RU" dirty="0"/>
          </a:p>
        </p:txBody>
      </p:sp>
      <p:sp>
        <p:nvSpPr>
          <p:cNvPr id="3" name="Объект 2"/>
          <p:cNvSpPr>
            <a:spLocks noGrp="1"/>
          </p:cNvSpPr>
          <p:nvPr>
            <p:ph sz="quarter" idx="13"/>
          </p:nvPr>
        </p:nvSpPr>
        <p:spPr>
          <a:xfrm>
            <a:off x="609600" y="1600200"/>
            <a:ext cx="8210872" cy="4114800"/>
          </a:xfrm>
        </p:spPr>
        <p:txBody>
          <a:bodyPr/>
          <a:lstStyle/>
          <a:p>
            <a:r>
              <a:rPr lang="hy-AM" dirty="0" smtClean="0"/>
              <a:t>Այստեղ ներկայացված է՝ «Մաշան և արջը» մուլտֆիլմի սցենարից մի կտոր։</a:t>
            </a:r>
          </a:p>
          <a:p>
            <a:pPr marL="0" indent="0">
              <a:buNone/>
            </a:pPr>
            <a:endParaRPr lang="ru-RU" dirty="0"/>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val="0"/>
              </a:ext>
            </a:extLst>
          </a:blip>
          <a:srcRect b="54180"/>
          <a:stretch/>
        </p:blipFill>
        <p:spPr>
          <a:xfrm>
            <a:off x="1403648" y="1923495"/>
            <a:ext cx="6183083" cy="4006374"/>
          </a:xfrm>
          <a:prstGeom prst="rect">
            <a:avLst/>
          </a:prstGeom>
          <a:ln>
            <a:noFill/>
          </a:ln>
          <a:effectLst>
            <a:softEdge rad="112500"/>
          </a:effectLst>
        </p:spPr>
      </p:pic>
    </p:spTree>
    <p:extLst>
      <p:ext uri="{BB962C8B-B14F-4D97-AF65-F5344CB8AC3E}">
        <p14:creationId xmlns:p14="http://schemas.microsoft.com/office/powerpoint/2010/main" val="29754646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Նկարում ենք կերպարների տեսքը</a:t>
            </a:r>
            <a:endParaRPr lang="ru-RU" dirty="0"/>
          </a:p>
        </p:txBody>
      </p:sp>
      <p:pic>
        <p:nvPicPr>
          <p:cNvPr id="4" name="Объект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555776" y="1628800"/>
            <a:ext cx="3608040" cy="3608040"/>
          </a:xfrm>
          <a:prstGeom prst="rect">
            <a:avLst/>
          </a:prstGeom>
          <a:ln>
            <a:noFill/>
          </a:ln>
          <a:effectLst>
            <a:softEdge rad="112500"/>
          </a:effectLst>
        </p:spPr>
      </p:pic>
    </p:spTree>
    <p:extLst>
      <p:ext uri="{BB962C8B-B14F-4D97-AF65-F5344CB8AC3E}">
        <p14:creationId xmlns:p14="http://schemas.microsoft.com/office/powerpoint/2010/main" val="17592008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a:t>Նկարում </a:t>
            </a:r>
            <a:r>
              <a:rPr lang="hy-AM" dirty="0" smtClean="0"/>
              <a:t>ենք </a:t>
            </a:r>
            <a:r>
              <a:rPr lang="hy-AM" dirty="0"/>
              <a:t>կերպարների տեսքը</a:t>
            </a:r>
            <a:endParaRPr lang="ru-RU" dirty="0"/>
          </a:p>
        </p:txBody>
      </p:sp>
      <p:sp>
        <p:nvSpPr>
          <p:cNvPr id="3" name="Объект 2"/>
          <p:cNvSpPr>
            <a:spLocks noGrp="1"/>
          </p:cNvSpPr>
          <p:nvPr>
            <p:ph sz="quarter" idx="13"/>
          </p:nvPr>
        </p:nvSpPr>
        <p:spPr/>
        <p:txBody>
          <a:bodyPr>
            <a:normAutofit/>
          </a:bodyPr>
          <a:lstStyle/>
          <a:p>
            <a:r>
              <a:rPr lang="hy-AM" sz="2000" dirty="0" smtClean="0"/>
              <a:t>Այս փուլում նկարում ենք պերսոնաժների տեսքը բոլոր կողմերից, նրանց բոլոր էմոցիաները և հաճախ հանդիպող այլ դետալները։</a:t>
            </a:r>
            <a:endParaRPr lang="ru-RU" sz="2000" dirty="0"/>
          </a:p>
        </p:txBody>
      </p:sp>
    </p:spTree>
    <p:extLst>
      <p:ext uri="{BB962C8B-B14F-4D97-AF65-F5344CB8AC3E}">
        <p14:creationId xmlns:p14="http://schemas.microsoft.com/office/powerpoint/2010/main" val="355473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hy-AM" dirty="0" smtClean="0"/>
              <a:t>ԿՏՐԱԳՈՏԻ </a:t>
            </a:r>
            <a:r>
              <a:rPr lang="ru-RU" dirty="0" smtClean="0"/>
              <a:t>(</a:t>
            </a:r>
            <a:r>
              <a:rPr lang="ru-RU" dirty="0" err="1" smtClean="0"/>
              <a:t>раскадровка</a:t>
            </a:r>
            <a:r>
              <a:rPr lang="ru-RU" dirty="0" smtClean="0"/>
              <a:t>)</a:t>
            </a:r>
            <a:endParaRPr lang="ru-RU" dirty="0"/>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238250" y="1871662"/>
            <a:ext cx="6667500" cy="3571875"/>
          </a:xfrm>
          <a:prstGeom prst="rect">
            <a:avLst/>
          </a:prstGeom>
          <a:ln>
            <a:noFill/>
          </a:ln>
          <a:effectLst>
            <a:softEdge rad="112500"/>
          </a:effectLst>
        </p:spPr>
      </p:pic>
    </p:spTree>
    <p:extLst>
      <p:ext uri="{BB962C8B-B14F-4D97-AF65-F5344CB8AC3E}">
        <p14:creationId xmlns:p14="http://schemas.microsoft.com/office/powerpoint/2010/main" val="424190921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a:t>ԿՏՐԱԳՈՏԻ </a:t>
            </a:r>
            <a:r>
              <a:rPr lang="ru-RU" dirty="0"/>
              <a:t>(</a:t>
            </a:r>
            <a:r>
              <a:rPr lang="ru-RU" dirty="0" err="1"/>
              <a:t>раскадровка</a:t>
            </a:r>
            <a:r>
              <a:rPr lang="ru-RU" dirty="0"/>
              <a:t>)</a:t>
            </a:r>
          </a:p>
        </p:txBody>
      </p:sp>
      <p:sp>
        <p:nvSpPr>
          <p:cNvPr id="3" name="Объект 2"/>
          <p:cNvSpPr>
            <a:spLocks noGrp="1"/>
          </p:cNvSpPr>
          <p:nvPr>
            <p:ph sz="quarter" idx="13"/>
          </p:nvPr>
        </p:nvSpPr>
        <p:spPr/>
        <p:txBody>
          <a:bodyPr>
            <a:normAutofit/>
          </a:bodyPr>
          <a:lstStyle/>
          <a:p>
            <a:r>
              <a:rPr lang="hy-AM" sz="2400" dirty="0" smtClean="0"/>
              <a:t>Կտրագոտին սցենարի ներկայացումն է նկարների տեսքով։ Դա արվում է, որպեսզի անբողջ անձնակազմը պատկերացնի, թէ ինչ պետք է ստեղծեն։</a:t>
            </a:r>
            <a:endParaRPr lang="ru-RU" sz="2400" dirty="0"/>
          </a:p>
        </p:txBody>
      </p:sp>
    </p:spTree>
    <p:extLst>
      <p:ext uri="{BB962C8B-B14F-4D97-AF65-F5344CB8AC3E}">
        <p14:creationId xmlns:p14="http://schemas.microsoft.com/office/powerpoint/2010/main" val="84992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Բանալի կադրեր</a:t>
            </a:r>
            <a:endParaRPr lang="ru-RU" dirty="0"/>
          </a:p>
        </p:txBody>
      </p:sp>
      <p:sp>
        <p:nvSpPr>
          <p:cNvPr id="3" name="Объект 2"/>
          <p:cNvSpPr>
            <a:spLocks noGrp="1"/>
          </p:cNvSpPr>
          <p:nvPr>
            <p:ph sz="quarter" idx="13"/>
          </p:nvPr>
        </p:nvSpPr>
        <p:spPr/>
        <p:txBody>
          <a:bodyPr/>
          <a:lstStyle/>
          <a:p>
            <a:pPr>
              <a:lnSpc>
                <a:spcPct val="150000"/>
              </a:lnSpc>
            </a:pPr>
            <a:r>
              <a:rPr lang="hy-AM" dirty="0" smtClean="0"/>
              <a:t>Այն գլխավոր կադրերը որոնք ստեղծում են հիմնական անիմացիան, կոչվում են բանալի կադրեր։ Իսկ մնացած կադրերը պարզապես լցնում են արանքում որպեսզի սահունություն առաջանա։</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046" y="2924944"/>
            <a:ext cx="5999708" cy="2547568"/>
          </a:xfrm>
          <a:prstGeom prst="rect">
            <a:avLst/>
          </a:prstGeom>
          <a:ln>
            <a:noFill/>
          </a:ln>
          <a:effectLst>
            <a:softEdge rad="112500"/>
          </a:effectLst>
        </p:spPr>
      </p:pic>
    </p:spTree>
    <p:extLst>
      <p:ext uri="{BB962C8B-B14F-4D97-AF65-F5344CB8AC3E}">
        <p14:creationId xmlns:p14="http://schemas.microsoft.com/office/powerpoint/2010/main" val="320786192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Մի փոքր ֆիզիկա</a:t>
            </a:r>
            <a:endParaRPr lang="ru-RU" dirty="0"/>
          </a:p>
        </p:txBody>
      </p:sp>
      <p:sp>
        <p:nvSpPr>
          <p:cNvPr id="3" name="Объект 2"/>
          <p:cNvSpPr>
            <a:spLocks noGrp="1"/>
          </p:cNvSpPr>
          <p:nvPr>
            <p:ph sz="quarter" idx="13"/>
          </p:nvPr>
        </p:nvSpPr>
        <p:spPr/>
        <p:txBody>
          <a:bodyPr/>
          <a:lstStyle/>
          <a:p>
            <a:pPr>
              <a:lnSpc>
                <a:spcPct val="150000"/>
              </a:lnSpc>
            </a:pPr>
            <a:r>
              <a:rPr lang="hy-AM" dirty="0" smtClean="0"/>
              <a:t>Մուլտֆիլմերում, որպեսզի անիմացիան բնական ստացվի, օգտվում են ֆիզիկական կանոններից։ Օրինակ՝ մարմինների արագացում ընկնելիս, իներցիա, արքիմեդյան ուժ և այլն։ Որոշ հանգամանքներից ելնելով, անիմացիաներում ընկնող մարմինները ընկնում են արագացմամբ, դեֆորմացվում են, երբ դիպչում են մի ուրիշ մարմնի, ավելի շատ կորաձև են շարժվում քան ուղիղ, ջրի մեջ համապատասխան արագությամբ են ընկնում և այլն։</a:t>
            </a:r>
            <a:endParaRPr lang="ru-RU" dirty="0"/>
          </a:p>
        </p:txBody>
      </p:sp>
    </p:spTree>
    <p:extLst>
      <p:ext uri="{BB962C8B-B14F-4D97-AF65-F5344CB8AC3E}">
        <p14:creationId xmlns:p14="http://schemas.microsoft.com/office/powerpoint/2010/main" val="1842412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ձայնագրություն</a:t>
            </a:r>
            <a:endParaRPr lang="ru-RU" dirty="0"/>
          </a:p>
        </p:txBody>
      </p:sp>
      <p:sp>
        <p:nvSpPr>
          <p:cNvPr id="3" name="Объект 2"/>
          <p:cNvSpPr>
            <a:spLocks noGrp="1"/>
          </p:cNvSpPr>
          <p:nvPr>
            <p:ph sz="quarter" idx="13"/>
          </p:nvPr>
        </p:nvSpPr>
        <p:spPr/>
        <p:txBody>
          <a:bodyPr>
            <a:normAutofit/>
          </a:bodyPr>
          <a:lstStyle/>
          <a:p>
            <a:pPr>
              <a:lnSpc>
                <a:spcPct val="150000"/>
              </a:lnSpc>
            </a:pPr>
            <a:r>
              <a:rPr lang="hy-AM" sz="2000" dirty="0" smtClean="0"/>
              <a:t>Իսկ գիտե՞իք, որ պերսոնաժների ձայները ավելի շուտ են ձայնագրում, քան շարժում են պերսոնաժներին։</a:t>
            </a:r>
            <a:endParaRPr lang="en-US" sz="2000" dirty="0"/>
          </a:p>
          <a:p>
            <a:pPr>
              <a:lnSpc>
                <a:spcPct val="150000"/>
              </a:lnSpc>
            </a:pPr>
            <a:r>
              <a:rPr lang="hy-AM" sz="2000" dirty="0" smtClean="0"/>
              <a:t>Դա արվում է, որովհետև ավելի հեշտ է պերսոնաժի բերանի շարժումները նմանեցնել ձայնին, քան ձայնը բերանի շարժումներին։</a:t>
            </a:r>
          </a:p>
        </p:txBody>
      </p:sp>
    </p:spTree>
    <p:extLst>
      <p:ext uri="{BB962C8B-B14F-4D97-AF65-F5344CB8AC3E}">
        <p14:creationId xmlns:p14="http://schemas.microsoft.com/office/powerpoint/2010/main" val="25679429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Երաժշտություն</a:t>
            </a:r>
            <a:endParaRPr lang="ru-RU" dirty="0"/>
          </a:p>
        </p:txBody>
      </p:sp>
      <p:sp>
        <p:nvSpPr>
          <p:cNvPr id="3" name="Объект 2"/>
          <p:cNvSpPr>
            <a:spLocks noGrp="1"/>
          </p:cNvSpPr>
          <p:nvPr>
            <p:ph sz="quarter" idx="13"/>
          </p:nvPr>
        </p:nvSpPr>
        <p:spPr/>
        <p:txBody>
          <a:bodyPr/>
          <a:lstStyle/>
          <a:p>
            <a:r>
              <a:rPr lang="hy-AM" dirty="0" smtClean="0"/>
              <a:t>Լավ մուլտֆիլմերում, ոչ մի լրիվ անձայն վարկյան չկա, եթե, իհարկե</a:t>
            </a:r>
            <a:r>
              <a:rPr lang="hy-AM" dirty="0"/>
              <a:t>, </a:t>
            </a:r>
            <a:r>
              <a:rPr lang="hy-AM" dirty="0" smtClean="0"/>
              <a:t>դանախատեսված չէ սցենարով։ ԵՎ այդ գործընթացը պետք է անել չափի մեջ, որովհետև շատ բարձր երաժշտությունը կարող է հաճելի չլինել անբողջ մուլտֆիլմի ընթացքում, իսկ շատ առանձին երաժշտությունները կարող են ձանձրույթ առաջացնել։</a:t>
            </a:r>
          </a:p>
          <a:p>
            <a:r>
              <a:rPr lang="hy-AM" dirty="0" smtClean="0"/>
              <a:t>Լավ արդյունք ստանալու համար, շատ տեղերում ուղղակի ճիշտ էմոցիա արտահայտող մեկ-երկու նոտա են դնում, կամ լրացնում են այլ ձայներով, բայց մեղմ։</a:t>
            </a:r>
          </a:p>
          <a:p>
            <a:r>
              <a:rPr lang="hy-AM" dirty="0" smtClean="0"/>
              <a:t>ԵՎ պետք է այդ ամենը այնպես սահուն կապել իրար, որ այդ անցումները աննկատ դառնան դիտողի համար։</a:t>
            </a:r>
          </a:p>
          <a:p>
            <a:r>
              <a:rPr lang="hy-AM" dirty="0" smtClean="0"/>
              <a:t>Դա շատ կարևոր է, որովհետև մուլտֆիլմի էմոցյաների մեծ մասը առաջանում են հենց ձայնային ուղեկցությամբ։</a:t>
            </a:r>
            <a:endParaRPr lang="ru-RU" dirty="0"/>
          </a:p>
        </p:txBody>
      </p:sp>
    </p:spTree>
    <p:extLst>
      <p:ext uri="{BB962C8B-B14F-4D97-AF65-F5344CB8AC3E}">
        <p14:creationId xmlns:p14="http://schemas.microsoft.com/office/powerpoint/2010/main" val="1728912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Դիտողի աչք</a:t>
            </a:r>
            <a:endParaRPr lang="ru-RU" dirty="0"/>
          </a:p>
        </p:txBody>
      </p:sp>
      <p:sp>
        <p:nvSpPr>
          <p:cNvPr id="3" name="Объект 2"/>
          <p:cNvSpPr>
            <a:spLocks noGrp="1"/>
          </p:cNvSpPr>
          <p:nvPr>
            <p:ph sz="quarter" idx="13"/>
          </p:nvPr>
        </p:nvSpPr>
        <p:spPr/>
        <p:txBody>
          <a:bodyPr/>
          <a:lstStyle/>
          <a:p>
            <a:pPr>
              <a:lnSpc>
                <a:spcPct val="150000"/>
              </a:lnSpc>
            </a:pPr>
            <a:r>
              <a:rPr lang="hy-AM" dirty="0" smtClean="0"/>
              <a:t>Ամբողջ մուլտի ստեղծման ընթացքում կարևոր նպատակն է՝ դիտողին պարգևել հաճելի և ուսուցանող դիտում։ Բացի ձայնային էմոցիաներից, և մտքերից պետք է ճիշտ ձևով մատուցել նաև մուլտի անիմացիոն հատվածը։ Կարևոր բաներից մեկը կադրերի միջև շատ կտրուկ տարբերություններ չդնելն է, այսինքն եթե կա երկու տարբեր կողմերից նկարվող տեսարան , ապա պետք է տարբեր կողմերից նկարած տեսանյութերը այնպես միացնել միմյանց, որպեսզի լույսի մեծ խախտում չլինի, կամ եթե առաջին կադրը վերջանում է դեպի աջ տեսախցիկի շարժումով, ապա հաջորդը պետք է սկսվի այդ շարժումով։</a:t>
            </a:r>
            <a:endParaRPr lang="ru-RU" dirty="0"/>
          </a:p>
        </p:txBody>
      </p:sp>
    </p:spTree>
    <p:extLst>
      <p:ext uri="{BB962C8B-B14F-4D97-AF65-F5344CB8AC3E}">
        <p14:creationId xmlns:p14="http://schemas.microsoft.com/office/powerpoint/2010/main" val="30188331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Աչքի խաբկանք</a:t>
            </a:r>
            <a:endParaRPr lang="ru-RU" dirty="0"/>
          </a:p>
        </p:txBody>
      </p:sp>
      <p:sp>
        <p:nvSpPr>
          <p:cNvPr id="3" name="Объект 2"/>
          <p:cNvSpPr>
            <a:spLocks noGrp="1"/>
          </p:cNvSpPr>
          <p:nvPr>
            <p:ph sz="quarter" idx="13"/>
          </p:nvPr>
        </p:nvSpPr>
        <p:spPr/>
        <p:txBody>
          <a:bodyPr/>
          <a:lstStyle/>
          <a:p>
            <a:pPr>
              <a:lnSpc>
                <a:spcPct val="150000"/>
              </a:lnSpc>
            </a:pPr>
            <a:r>
              <a:rPr lang="hy-AM" dirty="0" smtClean="0"/>
              <a:t>Կան որոշակի ձևեր արտահայտելու այն միտքը, որն ուզում ենք փոխանցել, այնպես, որ դիտողը ավելի լավ հասկանա սցենարը։ Օրինակ․ երբ սկզբում տենում ենք կերպար, որի հայացքը թեքվում է, այնուհետև տեսնում ենք ուտելիք, հասկանում ենք, որ այդ կերպարը սոված է, սակայն այդ միտքը արտահայտելու համար ընդամենը դրեցինք իրար կողք համապատասխան, իրար հետ կապ չունեցող, տեսանյութերը։ Նույն կերպ հնարավոր է կերպարի տեսանյութից հետո դնել մեկ այլ տեսանյութ, և կստանանք ուրիշ միտք։</a:t>
            </a:r>
            <a:endParaRPr lang="ru-RU" dirty="0"/>
          </a:p>
        </p:txBody>
      </p:sp>
    </p:spTree>
    <p:extLst>
      <p:ext uri="{BB962C8B-B14F-4D97-AF65-F5344CB8AC3E}">
        <p14:creationId xmlns:p14="http://schemas.microsoft.com/office/powerpoint/2010/main" val="191203137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Նկարչական անիմացիա</a:t>
            </a:r>
            <a:endParaRPr lang="ru-RU" dirty="0"/>
          </a:p>
        </p:txBody>
      </p:sp>
      <p:sp>
        <p:nvSpPr>
          <p:cNvPr id="3" name="Объект 2"/>
          <p:cNvSpPr>
            <a:spLocks noGrp="1"/>
          </p:cNvSpPr>
          <p:nvPr>
            <p:ph sz="quarter" idx="13"/>
          </p:nvPr>
        </p:nvSpPr>
        <p:spPr/>
        <p:txBody>
          <a:bodyPr/>
          <a:lstStyle/>
          <a:p>
            <a:pPr>
              <a:buFont typeface="+mj-lt"/>
              <a:buAutoNum type="arabicPeriod"/>
            </a:pPr>
            <a:r>
              <a:rPr lang="hy-AM" dirty="0" smtClean="0"/>
              <a:t>Գրում էնք սցենար։</a:t>
            </a:r>
          </a:p>
          <a:p>
            <a:pPr>
              <a:buFont typeface="+mj-lt"/>
              <a:buAutoNum type="arabicPeriod"/>
            </a:pPr>
            <a:r>
              <a:rPr lang="hy-AM" dirty="0" smtClean="0"/>
              <a:t>Նկարում ենք կերպարների տեսքը։</a:t>
            </a:r>
          </a:p>
          <a:p>
            <a:pPr>
              <a:buFont typeface="+mj-lt"/>
              <a:buAutoNum type="arabicPeriod"/>
            </a:pPr>
            <a:r>
              <a:rPr lang="hy-AM" dirty="0" smtClean="0"/>
              <a:t>Նկարում ենք կտրագոտին։</a:t>
            </a:r>
          </a:p>
          <a:p>
            <a:pPr>
              <a:buFont typeface="+mj-lt"/>
              <a:buAutoNum type="arabicPeriod"/>
            </a:pPr>
            <a:r>
              <a:rPr lang="hy-AM" dirty="0"/>
              <a:t>Կ</a:t>
            </a:r>
            <a:r>
              <a:rPr lang="hy-AM" dirty="0" smtClean="0"/>
              <a:t>տրագոտու նկարների արանքը լրացնում ենք </a:t>
            </a:r>
            <a:r>
              <a:rPr lang="en-US" dirty="0" smtClean="0"/>
              <a:t>(</a:t>
            </a:r>
            <a:r>
              <a:rPr lang="hy-AM" dirty="0" smtClean="0"/>
              <a:t>նկարում ենք</a:t>
            </a:r>
            <a:r>
              <a:rPr lang="en-US" dirty="0" smtClean="0"/>
              <a:t>)</a:t>
            </a:r>
            <a:r>
              <a:rPr lang="hy-AM" dirty="0" smtClean="0"/>
              <a:t> բոլոր բանալի կադրերը։</a:t>
            </a:r>
          </a:p>
          <a:p>
            <a:pPr>
              <a:buFont typeface="+mj-lt"/>
              <a:buAutoNum type="arabicPeriod"/>
            </a:pPr>
            <a:r>
              <a:rPr lang="hy-AM" dirty="0" smtClean="0"/>
              <a:t>Բանալի կադրերի արանքը լրացնում ենք կադրերով։</a:t>
            </a:r>
          </a:p>
          <a:p>
            <a:pPr>
              <a:buFont typeface="+mj-lt"/>
              <a:buAutoNum type="arabicPeriod"/>
            </a:pPr>
            <a:r>
              <a:rPr lang="hy-AM" dirty="0" smtClean="0"/>
              <a:t>Մաքրագրում ենք ստացվածը։</a:t>
            </a:r>
          </a:p>
          <a:p>
            <a:pPr>
              <a:buFont typeface="+mj-lt"/>
              <a:buAutoNum type="arabicPeriod"/>
            </a:pPr>
            <a:r>
              <a:rPr lang="hy-AM" dirty="0" smtClean="0"/>
              <a:t>Գունավորում ենք ստացվածը։</a:t>
            </a:r>
          </a:p>
          <a:p>
            <a:pPr>
              <a:buFont typeface="+mj-lt"/>
              <a:buAutoNum type="arabicPeriod"/>
            </a:pPr>
            <a:r>
              <a:rPr lang="hy-AM" dirty="0" smtClean="0"/>
              <a:t>Միացնում ենք գունավորած կադրերը։</a:t>
            </a:r>
            <a:endParaRPr lang="ru-RU" dirty="0"/>
          </a:p>
        </p:txBody>
      </p:sp>
    </p:spTree>
    <p:extLst>
      <p:ext uri="{BB962C8B-B14F-4D97-AF65-F5344CB8AC3E}">
        <p14:creationId xmlns:p14="http://schemas.microsoft.com/office/powerpoint/2010/main" val="155762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Ստոպ կադր</a:t>
            </a:r>
            <a:endParaRPr lang="ru-RU" dirty="0"/>
          </a:p>
        </p:txBody>
      </p:sp>
      <p:sp>
        <p:nvSpPr>
          <p:cNvPr id="3" name="Объект 2"/>
          <p:cNvSpPr>
            <a:spLocks noGrp="1"/>
          </p:cNvSpPr>
          <p:nvPr>
            <p:ph sz="quarter" idx="13"/>
          </p:nvPr>
        </p:nvSpPr>
        <p:spPr/>
        <p:txBody>
          <a:bodyPr/>
          <a:lstStyle/>
          <a:p>
            <a:pPr>
              <a:buFont typeface="+mj-lt"/>
              <a:buAutoNum type="arabicPeriod"/>
            </a:pPr>
            <a:r>
              <a:rPr lang="hy-AM" dirty="0"/>
              <a:t>Գրում էնք սցենար։</a:t>
            </a:r>
          </a:p>
          <a:p>
            <a:pPr>
              <a:buFont typeface="+mj-lt"/>
              <a:buAutoNum type="arabicPeriod"/>
            </a:pPr>
            <a:r>
              <a:rPr lang="hy-AM" dirty="0"/>
              <a:t>Նկարում ենք կերպարների տեսքը։</a:t>
            </a:r>
          </a:p>
          <a:p>
            <a:pPr>
              <a:buFont typeface="+mj-lt"/>
              <a:buAutoNum type="arabicPeriod"/>
            </a:pPr>
            <a:r>
              <a:rPr lang="hy-AM" dirty="0"/>
              <a:t>Նկարում ենք </a:t>
            </a:r>
            <a:r>
              <a:rPr lang="hy-AM" dirty="0" smtClean="0"/>
              <a:t>կտրագոտին։</a:t>
            </a:r>
          </a:p>
          <a:p>
            <a:pPr>
              <a:buFont typeface="+mj-lt"/>
              <a:buAutoNum type="arabicPeriod"/>
            </a:pPr>
            <a:r>
              <a:rPr lang="hy-AM" dirty="0" smtClean="0"/>
              <a:t>Ստեղծում ենք կերպարներին, և ֆոնը հատուկ ձևերով։</a:t>
            </a:r>
            <a:endParaRPr lang="hy-AM" dirty="0"/>
          </a:p>
          <a:p>
            <a:pPr>
              <a:buFont typeface="+mj-lt"/>
              <a:buAutoNum type="arabicPeriod"/>
            </a:pPr>
            <a:r>
              <a:rPr lang="hy-AM" dirty="0" smtClean="0"/>
              <a:t>Կադր առ կադր շարժում և նկարում ենք կերպարներին։</a:t>
            </a:r>
            <a:endParaRPr lang="hy-AM" dirty="0"/>
          </a:p>
          <a:p>
            <a:pPr>
              <a:buFont typeface="+mj-lt"/>
              <a:buAutoNum type="arabicPeriod"/>
            </a:pPr>
            <a:r>
              <a:rPr lang="hy-AM" dirty="0" smtClean="0"/>
              <a:t>Միացնում </a:t>
            </a:r>
            <a:r>
              <a:rPr lang="hy-AM" dirty="0"/>
              <a:t>ենք </a:t>
            </a:r>
            <a:r>
              <a:rPr lang="hy-AM" dirty="0" smtClean="0"/>
              <a:t>կադրերը։</a:t>
            </a:r>
            <a:endParaRPr lang="ru-RU" dirty="0"/>
          </a:p>
        </p:txBody>
      </p:sp>
    </p:spTree>
    <p:extLst>
      <p:ext uri="{BB962C8B-B14F-4D97-AF65-F5344CB8AC3E}">
        <p14:creationId xmlns:p14="http://schemas.microsoft.com/office/powerpoint/2010/main" val="2802318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sz="3200" dirty="0" smtClean="0">
                <a:solidFill>
                  <a:srgbClr val="FFFFCC"/>
                </a:solidFill>
              </a:rPr>
              <a:t>Տիկնիկային, Ապլիկացիոն</a:t>
            </a:r>
            <a:r>
              <a:rPr lang="hy-AM" sz="3200" dirty="0">
                <a:solidFill>
                  <a:srgbClr val="FFFFCC"/>
                </a:solidFill>
              </a:rPr>
              <a:t/>
            </a:r>
            <a:br>
              <a:rPr lang="hy-AM" sz="3200" dirty="0">
                <a:solidFill>
                  <a:srgbClr val="FFFFCC"/>
                </a:solidFill>
              </a:rPr>
            </a:br>
            <a:endParaRPr lang="ru-RU" dirty="0"/>
          </a:p>
        </p:txBody>
      </p:sp>
      <p:sp>
        <p:nvSpPr>
          <p:cNvPr id="3" name="Объект 2"/>
          <p:cNvSpPr>
            <a:spLocks noGrp="1"/>
          </p:cNvSpPr>
          <p:nvPr>
            <p:ph sz="quarter" idx="13"/>
          </p:nvPr>
        </p:nvSpPr>
        <p:spPr/>
        <p:txBody>
          <a:bodyPr/>
          <a:lstStyle/>
          <a:p>
            <a:pPr>
              <a:lnSpc>
                <a:spcPct val="150000"/>
              </a:lnSpc>
            </a:pPr>
            <a:r>
              <a:rPr lang="hy-AM" dirty="0" smtClean="0"/>
              <a:t>Տիկնիկայինը և ապլիկացիոնը անում ենք ստոպ կադրի նման, պարզապես տիկնիկայինի դեպքում, կերպարները տիկնիկներ են, իսկ ապլիկացիոնի դեպքում կերպարները ստացած են ապլիկացիոն մեթոդով։</a:t>
            </a:r>
            <a:endParaRPr lang="ru-RU" dirty="0"/>
          </a:p>
        </p:txBody>
      </p:sp>
    </p:spTree>
    <p:extLst>
      <p:ext uri="{BB962C8B-B14F-4D97-AF65-F5344CB8AC3E}">
        <p14:creationId xmlns:p14="http://schemas.microsoft.com/office/powerpoint/2010/main" val="329478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3</a:t>
            </a:r>
            <a:r>
              <a:rPr lang="en-US" dirty="0" smtClean="0"/>
              <a:t>D </a:t>
            </a:r>
            <a:r>
              <a:rPr lang="hy-AM" dirty="0" smtClean="0"/>
              <a:t>համակարգչային</a:t>
            </a:r>
            <a:endParaRPr lang="ru-RU" dirty="0"/>
          </a:p>
        </p:txBody>
      </p:sp>
      <p:sp>
        <p:nvSpPr>
          <p:cNvPr id="3" name="Объект 2"/>
          <p:cNvSpPr>
            <a:spLocks noGrp="1"/>
          </p:cNvSpPr>
          <p:nvPr>
            <p:ph sz="quarter" idx="13"/>
          </p:nvPr>
        </p:nvSpPr>
        <p:spPr>
          <a:xfrm>
            <a:off x="609600" y="1600200"/>
            <a:ext cx="7924800" cy="4205064"/>
          </a:xfrm>
        </p:spPr>
        <p:txBody>
          <a:bodyPr/>
          <a:lstStyle/>
          <a:p>
            <a:pPr>
              <a:buFont typeface="+mj-lt"/>
              <a:buAutoNum type="arabicPeriod"/>
            </a:pPr>
            <a:r>
              <a:rPr lang="hy-AM" dirty="0"/>
              <a:t>Գրում էնք սցենար։</a:t>
            </a:r>
          </a:p>
          <a:p>
            <a:pPr>
              <a:buFont typeface="+mj-lt"/>
              <a:buAutoNum type="arabicPeriod"/>
            </a:pPr>
            <a:r>
              <a:rPr lang="hy-AM" dirty="0"/>
              <a:t>Նկարում ենք կերպարների տեսքը։</a:t>
            </a:r>
          </a:p>
          <a:p>
            <a:pPr>
              <a:buFont typeface="+mj-lt"/>
              <a:buAutoNum type="arabicPeriod"/>
            </a:pPr>
            <a:r>
              <a:rPr lang="hy-AM" dirty="0"/>
              <a:t>Նկարում ենք </a:t>
            </a:r>
            <a:r>
              <a:rPr lang="hy-AM" dirty="0" smtClean="0"/>
              <a:t>կտրագոտին։</a:t>
            </a:r>
            <a:endParaRPr lang="hy-AM" dirty="0"/>
          </a:p>
          <a:p>
            <a:pPr>
              <a:buFont typeface="+mj-lt"/>
              <a:buAutoNum type="arabicPeriod"/>
            </a:pPr>
            <a:r>
              <a:rPr lang="hy-AM" dirty="0" smtClean="0"/>
              <a:t>Ստեղծում ենք կերպարների և նրանց գտնվելու վայրերի 3</a:t>
            </a:r>
            <a:r>
              <a:rPr lang="en-US" dirty="0" smtClean="0"/>
              <a:t>D </a:t>
            </a:r>
            <a:r>
              <a:rPr lang="hy-AM" dirty="0" smtClean="0"/>
              <a:t>մոդելները։</a:t>
            </a:r>
            <a:endParaRPr lang="hy-AM" dirty="0"/>
          </a:p>
          <a:p>
            <a:pPr>
              <a:buFont typeface="+mj-lt"/>
              <a:buAutoNum type="arabicPeriod"/>
            </a:pPr>
            <a:r>
              <a:rPr lang="hy-AM" dirty="0" smtClean="0"/>
              <a:t>Շարժում ենք 3</a:t>
            </a:r>
            <a:r>
              <a:rPr lang="en-US" dirty="0" smtClean="0"/>
              <a:t>D </a:t>
            </a:r>
            <a:r>
              <a:rPr lang="hy-AM" dirty="0" smtClean="0"/>
              <a:t>մոդելները համակարգչային ծրագրով։</a:t>
            </a:r>
          </a:p>
          <a:p>
            <a:pPr marL="0" indent="0" algn="ctr">
              <a:buNone/>
            </a:pPr>
            <a:r>
              <a:rPr lang="hy-AM" sz="2400" dirty="0" smtClean="0"/>
              <a:t>Լրացուցիչ տեղեկություն</a:t>
            </a:r>
          </a:p>
          <a:p>
            <a:pPr marL="0" indent="0">
              <a:buNone/>
            </a:pPr>
            <a:r>
              <a:rPr lang="hy-AM" sz="1600" dirty="0" smtClean="0"/>
              <a:t>3</a:t>
            </a:r>
            <a:r>
              <a:rPr lang="en-US" sz="1600" dirty="0" smtClean="0"/>
              <a:t>D </a:t>
            </a:r>
            <a:r>
              <a:rPr lang="hy-AM" sz="1600" dirty="0" smtClean="0"/>
              <a:t>անիմացիաի համար կարող եք օգտագորրծել՝ </a:t>
            </a:r>
            <a:r>
              <a:rPr lang="en-US" sz="1600" dirty="0" smtClean="0"/>
              <a:t>Autodesk </a:t>
            </a:r>
            <a:r>
              <a:rPr lang="en-US" sz="1600" dirty="0"/>
              <a:t>M</a:t>
            </a:r>
            <a:r>
              <a:rPr lang="en-US" sz="1600" dirty="0" smtClean="0"/>
              <a:t>aya </a:t>
            </a:r>
            <a:r>
              <a:rPr lang="hy-AM" sz="1600" dirty="0" smtClean="0"/>
              <a:t>կամ </a:t>
            </a:r>
            <a:r>
              <a:rPr lang="en-US" sz="1600" dirty="0" smtClean="0"/>
              <a:t>Blender </a:t>
            </a:r>
            <a:r>
              <a:rPr lang="hy-AM" sz="1600" dirty="0" smtClean="0"/>
              <a:t>ծրագրերը։ Կան նաև ուրիշ ծրագրեր, սակայն սրանք ամենատարածվածներից են։</a:t>
            </a:r>
          </a:p>
          <a:p>
            <a:pPr marL="0" indent="0">
              <a:buNone/>
            </a:pPr>
            <a:r>
              <a:rPr lang="en-US" sz="1600" dirty="0" smtClean="0"/>
              <a:t>Autodesk </a:t>
            </a:r>
            <a:r>
              <a:rPr lang="en-US" sz="1600" dirty="0" err="1" smtClean="0"/>
              <a:t>maya</a:t>
            </a:r>
            <a:r>
              <a:rPr lang="en-US" sz="1600" dirty="0" smtClean="0"/>
              <a:t> – </a:t>
            </a:r>
            <a:r>
              <a:rPr lang="hy-AM" sz="1600" dirty="0" smtClean="0"/>
              <a:t>ն կարող եք ուսումնասիրել այս հղումով՝</a:t>
            </a:r>
          </a:p>
          <a:p>
            <a:pPr marL="0" indent="0" algn="ctr">
              <a:buNone/>
            </a:pPr>
            <a:r>
              <a:rPr lang="en-US" sz="2400" dirty="0">
                <a:solidFill>
                  <a:srgbClr val="00B0F0"/>
                </a:solidFill>
              </a:rPr>
              <a:t>http://uroki-maya.ru/2/osnovy-raboty-v-maya-vvodnyy-kurs</a:t>
            </a:r>
            <a:endParaRPr lang="hy-AM" sz="2400" dirty="0">
              <a:solidFill>
                <a:srgbClr val="00B0F0"/>
              </a:solidFill>
            </a:endParaRPr>
          </a:p>
        </p:txBody>
      </p:sp>
    </p:spTree>
    <p:extLst>
      <p:ext uri="{BB962C8B-B14F-4D97-AF65-F5344CB8AC3E}">
        <p14:creationId xmlns:p14="http://schemas.microsoft.com/office/powerpoint/2010/main" val="317249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2</a:t>
            </a:r>
            <a:r>
              <a:rPr lang="en-US" dirty="0" smtClean="0"/>
              <a:t>D </a:t>
            </a:r>
            <a:r>
              <a:rPr lang="hy-AM" dirty="0"/>
              <a:t>համակարգչային</a:t>
            </a:r>
            <a:endParaRPr lang="ru-RU" dirty="0"/>
          </a:p>
        </p:txBody>
      </p:sp>
      <p:sp>
        <p:nvSpPr>
          <p:cNvPr id="3" name="Объект 2"/>
          <p:cNvSpPr>
            <a:spLocks noGrp="1"/>
          </p:cNvSpPr>
          <p:nvPr>
            <p:ph sz="quarter" idx="13"/>
          </p:nvPr>
        </p:nvSpPr>
        <p:spPr/>
        <p:txBody>
          <a:bodyPr>
            <a:normAutofit/>
          </a:bodyPr>
          <a:lstStyle/>
          <a:p>
            <a:pPr>
              <a:buFont typeface="+mj-lt"/>
              <a:buAutoNum type="arabicPeriod"/>
            </a:pPr>
            <a:r>
              <a:rPr lang="hy-AM" dirty="0"/>
              <a:t>Գրում էնք սցենար։</a:t>
            </a:r>
          </a:p>
          <a:p>
            <a:pPr>
              <a:buFont typeface="+mj-lt"/>
              <a:buAutoNum type="arabicPeriod"/>
            </a:pPr>
            <a:r>
              <a:rPr lang="hy-AM" dirty="0"/>
              <a:t>Նկարում ենք կերպարների տեսքը։</a:t>
            </a:r>
          </a:p>
          <a:p>
            <a:pPr>
              <a:buFont typeface="+mj-lt"/>
              <a:buAutoNum type="arabicPeriod"/>
            </a:pPr>
            <a:r>
              <a:rPr lang="hy-AM" dirty="0"/>
              <a:t>Նկարում ենք </a:t>
            </a:r>
            <a:r>
              <a:rPr lang="hy-AM" dirty="0" smtClean="0"/>
              <a:t>կտրագոտին։</a:t>
            </a:r>
            <a:endParaRPr lang="hy-AM" dirty="0"/>
          </a:p>
          <a:p>
            <a:pPr>
              <a:buFont typeface="+mj-lt"/>
              <a:buAutoNum type="arabicPeriod"/>
            </a:pPr>
            <a:r>
              <a:rPr lang="hy-AM" dirty="0"/>
              <a:t>Ստեղծում ենք կերպարների և նրանց գտնվելու վայրերի </a:t>
            </a:r>
            <a:r>
              <a:rPr lang="hy-AM" dirty="0" smtClean="0"/>
              <a:t>2</a:t>
            </a:r>
            <a:r>
              <a:rPr lang="en-US" dirty="0" smtClean="0"/>
              <a:t>D </a:t>
            </a:r>
            <a:r>
              <a:rPr lang="hy-AM" dirty="0"/>
              <a:t>մոդելները։</a:t>
            </a:r>
          </a:p>
          <a:p>
            <a:pPr>
              <a:buFont typeface="+mj-lt"/>
              <a:buAutoNum type="arabicPeriod"/>
            </a:pPr>
            <a:r>
              <a:rPr lang="hy-AM" dirty="0"/>
              <a:t>Շարժում ենք </a:t>
            </a:r>
            <a:r>
              <a:rPr lang="hy-AM" dirty="0" smtClean="0"/>
              <a:t>2</a:t>
            </a:r>
            <a:r>
              <a:rPr lang="en-US" dirty="0" smtClean="0"/>
              <a:t>D </a:t>
            </a:r>
            <a:r>
              <a:rPr lang="hy-AM" dirty="0"/>
              <a:t>մոդելները համակարգչային ծրագրով։</a:t>
            </a:r>
          </a:p>
          <a:p>
            <a:pPr marL="0" indent="0" algn="ctr">
              <a:buNone/>
            </a:pPr>
            <a:r>
              <a:rPr lang="hy-AM" sz="2400" dirty="0"/>
              <a:t>Լրացուցիչ տեղեկություն</a:t>
            </a:r>
          </a:p>
          <a:p>
            <a:pPr marL="0" indent="0">
              <a:buNone/>
            </a:pPr>
            <a:r>
              <a:rPr lang="hy-AM" sz="1600" dirty="0" smtClean="0"/>
              <a:t>2</a:t>
            </a:r>
            <a:r>
              <a:rPr lang="en-US" sz="1600" dirty="0" smtClean="0"/>
              <a:t>D </a:t>
            </a:r>
            <a:r>
              <a:rPr lang="hy-AM" sz="1600" dirty="0" smtClean="0"/>
              <a:t>անիմացիաի </a:t>
            </a:r>
            <a:r>
              <a:rPr lang="hy-AM" sz="1600" dirty="0"/>
              <a:t>համար կարող </a:t>
            </a:r>
            <a:r>
              <a:rPr lang="hy-AM" sz="1600" dirty="0" smtClean="0"/>
              <a:t>եք </a:t>
            </a:r>
            <a:r>
              <a:rPr lang="hy-AM" sz="1600" dirty="0"/>
              <a:t>օգտագորրծել՝ </a:t>
            </a:r>
            <a:r>
              <a:rPr lang="en-US" sz="1600" dirty="0" smtClean="0"/>
              <a:t>Adobe Animate </a:t>
            </a:r>
            <a:r>
              <a:rPr lang="hy-AM" sz="1600" dirty="0" smtClean="0"/>
              <a:t>ծրագիրը</a:t>
            </a:r>
            <a:r>
              <a:rPr lang="hy-AM" sz="1600" dirty="0"/>
              <a:t>։ </a:t>
            </a:r>
            <a:r>
              <a:rPr lang="hy-AM" sz="1600" dirty="0" smtClean="0"/>
              <a:t>Կան </a:t>
            </a:r>
            <a:r>
              <a:rPr lang="hy-AM" sz="1600" dirty="0"/>
              <a:t>նաև ուրիշ </a:t>
            </a:r>
            <a:r>
              <a:rPr lang="hy-AM" sz="1600" dirty="0" smtClean="0"/>
              <a:t>ծրագրեր, </a:t>
            </a:r>
            <a:r>
              <a:rPr lang="hy-AM" sz="1600" dirty="0"/>
              <a:t>սակայն սա ամենատարածվածներից է</a:t>
            </a:r>
            <a:r>
              <a:rPr lang="hy-AM" sz="1600" dirty="0" smtClean="0"/>
              <a:t>։</a:t>
            </a:r>
            <a:endParaRPr lang="hy-AM" sz="1600" dirty="0"/>
          </a:p>
          <a:p>
            <a:pPr marL="0" indent="0">
              <a:buNone/>
            </a:pPr>
            <a:r>
              <a:rPr lang="en-US" sz="1600" dirty="0" smtClean="0"/>
              <a:t>Adobe </a:t>
            </a:r>
            <a:r>
              <a:rPr lang="en-US" sz="1600" dirty="0"/>
              <a:t>A</a:t>
            </a:r>
            <a:r>
              <a:rPr lang="en-US" sz="1600" dirty="0" smtClean="0"/>
              <a:t>nimate</a:t>
            </a:r>
            <a:r>
              <a:rPr lang="hy-AM" sz="1600" dirty="0" smtClean="0"/>
              <a:t> </a:t>
            </a:r>
            <a:r>
              <a:rPr lang="en-US" sz="1600" dirty="0" smtClean="0"/>
              <a:t>– </a:t>
            </a:r>
            <a:r>
              <a:rPr lang="hy-AM" sz="1600" dirty="0"/>
              <a:t>ն կարող էք ուսումնասիրել այս հղումով՝</a:t>
            </a:r>
          </a:p>
          <a:p>
            <a:pPr marL="0" indent="0" algn="ctr">
              <a:buNone/>
            </a:pPr>
            <a:r>
              <a:rPr lang="en-US" sz="1800" dirty="0">
                <a:solidFill>
                  <a:srgbClr val="00B0F0"/>
                </a:solidFill>
              </a:rPr>
              <a:t>https://vse-kursy.com/read/499-uroki-po-adobe-animate-cc-dlya-nachinayuschih.html</a:t>
            </a:r>
            <a:endParaRPr lang="ru-RU" sz="1800" dirty="0"/>
          </a:p>
        </p:txBody>
      </p:sp>
    </p:spTree>
    <p:extLst>
      <p:ext uri="{BB962C8B-B14F-4D97-AF65-F5344CB8AC3E}">
        <p14:creationId xmlns:p14="http://schemas.microsoft.com/office/powerpoint/2010/main" val="280703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3336</TotalTime>
  <Words>821</Words>
  <Application>Microsoft Office PowerPoint</Application>
  <PresentationFormat>Экран (4:3)</PresentationFormat>
  <Paragraphs>76</Paragraphs>
  <Slides>20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Горизонт</vt:lpstr>
      <vt:lpstr>Մուլտիպլիկացիա</vt:lpstr>
      <vt:lpstr>Ի՞նչ է մուլտֆիլմը</vt:lpstr>
      <vt:lpstr>Կադրեր</vt:lpstr>
      <vt:lpstr>Կան մուլտիպլիկացիայի տարբեր տեսակներ</vt:lpstr>
      <vt:lpstr>Ամեն ինչ ծնվում է մտքից</vt:lpstr>
      <vt:lpstr>Նկարում ենք կերպարների տեսքը</vt:lpstr>
      <vt:lpstr>Նկարում ենք կերպարների տեսքը</vt:lpstr>
      <vt:lpstr>ԿՏՐԱԳՈՏԻ (раскадровка)</vt:lpstr>
      <vt:lpstr>ԿՏՐԱԳՈՏԻ (раскадровка)</vt:lpstr>
      <vt:lpstr>Բանալի կադրեր</vt:lpstr>
      <vt:lpstr>Մի փոքր ֆիզիկա</vt:lpstr>
      <vt:lpstr>ձայնագրություն</vt:lpstr>
      <vt:lpstr>Երաժշտություն</vt:lpstr>
      <vt:lpstr>Դիտողի աչք</vt:lpstr>
      <vt:lpstr>Աչքի խաբկանք</vt:lpstr>
      <vt:lpstr>Նկարչական անիմացիա</vt:lpstr>
      <vt:lpstr>Ստոպ կադր</vt:lpstr>
      <vt:lpstr>Տիկնիկային, Ապլիկացիոն </vt:lpstr>
      <vt:lpstr>3D համակարգչային</vt:lpstr>
      <vt:lpstr>2D համակարգչային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Մուլտիպլիկացիա</dc:title>
  <dc:creator>Acer</dc:creator>
  <cp:lastModifiedBy>Acer</cp:lastModifiedBy>
  <cp:revision>23</cp:revision>
  <dcterms:created xsi:type="dcterms:W3CDTF">2021-12-23T13:07:13Z</dcterms:created>
  <dcterms:modified xsi:type="dcterms:W3CDTF">2022-01-07T17:10:52Z</dcterms:modified>
</cp:coreProperties>
</file>